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3" r:id="rId4"/>
    <p:sldId id="320" r:id="rId5"/>
    <p:sldId id="321" r:id="rId6"/>
    <p:sldId id="304" r:id="rId7"/>
    <p:sldId id="322" r:id="rId8"/>
    <p:sldId id="319" r:id="rId9"/>
    <p:sldId id="315" r:id="rId10"/>
    <p:sldId id="307" r:id="rId11"/>
    <p:sldId id="311" r:id="rId12"/>
    <p:sldId id="316" r:id="rId13"/>
    <p:sldId id="313" r:id="rId14"/>
    <p:sldId id="310" r:id="rId15"/>
    <p:sldId id="305" r:id="rId16"/>
    <p:sldId id="317" r:id="rId17"/>
    <p:sldId id="314" r:id="rId18"/>
    <p:sldId id="318" r:id="rId19"/>
    <p:sldId id="306" r:id="rId20"/>
    <p:sldId id="308" r:id="rId21"/>
    <p:sldId id="312" r:id="rId22"/>
    <p:sldId id="301" r:id="rId23"/>
    <p:sldId id="265" r:id="rId24"/>
    <p:sldId id="30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5CB090"/>
    <a:srgbClr val="8AF68A"/>
    <a:srgbClr val="808000"/>
    <a:srgbClr val="009900"/>
    <a:srgbClr val="FFFF66"/>
    <a:srgbClr val="99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2A6A-0F63-4C0C-99B5-CF1963DFA646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62F8-F975-4070-89CE-B16A342E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3361-9F9D-458A-9067-47FBC90AF5C8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3FD0-5E54-437C-BDBA-738F82F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EB66-8F1D-4A4B-BBAE-88B86DA7F833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E820-A29E-40AC-B43E-5D7FD54E9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223B-E96F-4941-92CC-85D8416B0B15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DEC8-91D1-4608-8698-AACC641AF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B769-7DF6-42D0-BA7B-3BB32F3D8C01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D904-3264-42C5-A0EE-2FA7A7E11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8E22-052B-448A-9359-89E0EAB1F2CB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EC8F-438F-4ED2-8944-BC56FFC4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DDEA-EBFB-4893-BC68-3D4041F7E56B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6F30-5DB6-433C-917D-2B47B0A0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8488-B5B8-443D-8230-9655C8CBED3B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D114-22B9-4911-8ED9-46F9C54D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EE0D-1767-4087-BD84-1D44DC013FFF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F2DD-CFCF-4058-9E86-A6E0F7C89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E8CC-F358-4E2E-98C5-675F0A7A5F0A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E11-96F5-48C6-9B16-9473A8BD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A419-3F67-43FC-ABCA-58A668AE2F67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ABF-28BB-44A5-8160-92A61C3A5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694F2-75A9-45B9-9234-D31EDD7CE525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ACC19-05A1-4DDB-B655-1DEFE5AF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268538" y="1484313"/>
            <a:ext cx="6289675" cy="2055812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CC00"/>
                </a:solidFill>
                <a:latin typeface="Arial" charset="0"/>
              </a:rPr>
              <a:t>Советы</a:t>
            </a:r>
            <a:r>
              <a:rPr lang="ru-RU" sz="4800" b="1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ru-RU" sz="4800" b="1" smtClean="0">
                <a:solidFill>
                  <a:srgbClr val="FFCC00"/>
                </a:solidFill>
                <a:latin typeface="Arial" charset="0"/>
              </a:rPr>
            </a:br>
            <a:r>
              <a:rPr lang="ru-RU" sz="4800" b="1" smtClean="0">
                <a:solidFill>
                  <a:srgbClr val="FFCC00"/>
                </a:solidFill>
                <a:latin typeface="Arial" charset="0"/>
              </a:rPr>
              <a:t>по написанию </a:t>
            </a:r>
            <a:br>
              <a:rPr lang="ru-RU" sz="4800" b="1" smtClean="0">
                <a:solidFill>
                  <a:srgbClr val="FFCC00"/>
                </a:solidFill>
                <a:latin typeface="Arial" charset="0"/>
              </a:rPr>
            </a:br>
            <a:r>
              <a:rPr lang="ru-RU" sz="4800" b="1" smtClean="0">
                <a:solidFill>
                  <a:srgbClr val="FFCC00"/>
                </a:solidFill>
                <a:latin typeface="Arial" charset="0"/>
              </a:rPr>
              <a:t>сочинения</a:t>
            </a:r>
            <a:br>
              <a:rPr lang="ru-RU" sz="4800" b="1" smtClean="0">
                <a:solidFill>
                  <a:srgbClr val="FFCC00"/>
                </a:solidFill>
                <a:latin typeface="Arial" charset="0"/>
              </a:rPr>
            </a:br>
            <a:r>
              <a:rPr lang="ru-RU" sz="4800" b="1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ru-RU" sz="3200" b="1" smtClean="0">
                <a:solidFill>
                  <a:srgbClr val="FFCC00"/>
                </a:solidFill>
                <a:latin typeface="Arial" charset="0"/>
              </a:rPr>
              <a:t>Часть С2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675" y="4221163"/>
            <a:ext cx="5400675" cy="863600"/>
          </a:xfrm>
        </p:spPr>
        <p:txBody>
          <a:bodyPr/>
          <a:lstStyle/>
          <a:p>
            <a:pPr eaLnBrk="1" hangingPunct="1"/>
            <a:endParaRPr lang="ru-RU" sz="1800" b="1" smtClean="0">
              <a:solidFill>
                <a:srgbClr val="FFFF99"/>
              </a:solidFill>
              <a:latin typeface="Arial" charset="0"/>
            </a:endParaRPr>
          </a:p>
          <a:p>
            <a:pPr eaLnBrk="1" hangingPunct="1"/>
            <a:r>
              <a:rPr lang="ru-RU" sz="1800" b="1" smtClean="0">
                <a:solidFill>
                  <a:srgbClr val="FFFF66"/>
                </a:solidFill>
                <a:latin typeface="Arial" charset="0"/>
              </a:rPr>
              <a:t>(По темам сборника И. П. Цыбулько)</a:t>
            </a:r>
          </a:p>
        </p:txBody>
      </p:sp>
      <p:sp>
        <p:nvSpPr>
          <p:cNvPr id="21" name="Минус 20"/>
          <p:cNvSpPr/>
          <p:nvPr/>
        </p:nvSpPr>
        <p:spPr>
          <a:xfrm rot="19618086">
            <a:off x="674688" y="5768975"/>
            <a:ext cx="914400" cy="91440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7" name="Рисунок 12" descr="0_8d885_57144c4b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1368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971550" y="692150"/>
            <a:ext cx="93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CC00"/>
                </a:solidFill>
              </a:rPr>
              <a:t> </a:t>
            </a:r>
            <a:r>
              <a:rPr lang="ru-RU" sz="2000" b="1">
                <a:solidFill>
                  <a:srgbClr val="00CC00"/>
                </a:solidFill>
              </a:rPr>
              <a:t>ГИА</a:t>
            </a:r>
          </a:p>
          <a:p>
            <a:r>
              <a:rPr lang="ru-RU" sz="2000" b="1">
                <a:solidFill>
                  <a:srgbClr val="00CC00"/>
                </a:solidFill>
              </a:rPr>
              <a:t> 2013</a:t>
            </a:r>
          </a:p>
        </p:txBody>
      </p:sp>
      <p:pic>
        <p:nvPicPr>
          <p:cNvPr id="13319" name="Picture 7" descr="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80251">
            <a:off x="1116013" y="2492375"/>
            <a:ext cx="19002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24300" y="5516563"/>
            <a:ext cx="4989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66"/>
                </a:solidFill>
              </a:rPr>
              <a:t>Беспалова Татьяна Васильевна,</a:t>
            </a:r>
          </a:p>
          <a:p>
            <a:r>
              <a:rPr lang="ru-RU" sz="1600" b="1">
                <a:solidFill>
                  <a:srgbClr val="FFFF66"/>
                </a:solidFill>
              </a:rPr>
              <a:t>учитель русского языка и литературы</a:t>
            </a:r>
          </a:p>
          <a:p>
            <a:r>
              <a:rPr lang="ru-RU" sz="1600" b="1">
                <a:solidFill>
                  <a:srgbClr val="FFFF66"/>
                </a:solidFill>
              </a:rPr>
              <a:t>МБОУ ООШ № 3 г. Мыски Кемеровской обл.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002588" cy="868363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Композиция </a:t>
            </a:r>
            <a:b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сочинения-рассуждения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002588" cy="42100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ru-RU" sz="2800" b="1" smtClean="0">
                <a:latin typeface="Arial" charset="0"/>
              </a:rPr>
              <a:t>1. Вступление. Тезис</a:t>
            </a:r>
            <a:endParaRPr lang="ru-RU" sz="28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smtClean="0">
                <a:latin typeface="Arial" charset="0"/>
              </a:rPr>
              <a:t>       Формулировка тезиса (главной мысли, которую необходимо аргументировать).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latin typeface="Arial" charset="0"/>
              </a:rPr>
              <a:t>   2. Основная часть. Доказательства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latin typeface="Arial" charset="0"/>
              </a:rPr>
              <a:t>       </a:t>
            </a:r>
            <a:r>
              <a:rPr lang="ru-RU" sz="2800" smtClean="0">
                <a:latin typeface="Arial" charset="0"/>
              </a:rPr>
              <a:t>Теоретическое рассуждение (как ты понимаешь это высказывание), подкреплённое двумя примерами. </a:t>
            </a:r>
            <a:r>
              <a:rPr lang="ru-RU" sz="2800" b="1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latin typeface="Arial" charset="0"/>
              </a:rPr>
              <a:t>   3. Заключение. Вывод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latin typeface="Arial" charset="0"/>
              </a:rPr>
              <a:t>     </a:t>
            </a:r>
            <a:r>
              <a:rPr lang="ru-RU" sz="2000" b="1" i="1" smtClean="0">
                <a:solidFill>
                  <a:srgbClr val="00CC00"/>
                </a:solidFill>
                <a:latin typeface="Arial" charset="0"/>
              </a:rPr>
              <a:t>Каждая часть сочинения пишется с красной строки.</a:t>
            </a:r>
          </a:p>
          <a:p>
            <a:pPr>
              <a:lnSpc>
                <a:spcPct val="90000"/>
              </a:lnSpc>
              <a:defRPr/>
            </a:pPr>
            <a:endParaRPr lang="ru-RU" sz="2000" i="1" smtClean="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Выгнутая вверх стрелка 18"/>
          <p:cNvSpPr>
            <a:spLocks noChangeArrowheads="1"/>
          </p:cNvSpPr>
          <p:nvPr/>
        </p:nvSpPr>
        <p:spPr bwMode="auto">
          <a:xfrm>
            <a:off x="1619250" y="1052513"/>
            <a:ext cx="5761038" cy="1081087"/>
          </a:xfrm>
          <a:prstGeom prst="curvedDownArrow">
            <a:avLst>
              <a:gd name="adj1" fmla="val 21932"/>
              <a:gd name="adj2" fmla="val 43840"/>
              <a:gd name="adj3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4" name="Выгнутая вверх стрелка 19"/>
          <p:cNvSpPr>
            <a:spLocks noChangeArrowheads="1"/>
          </p:cNvSpPr>
          <p:nvPr/>
        </p:nvSpPr>
        <p:spPr bwMode="auto">
          <a:xfrm rot="10800000">
            <a:off x="1692275" y="4292600"/>
            <a:ext cx="5643563" cy="928688"/>
          </a:xfrm>
          <a:prstGeom prst="curvedDownArrow">
            <a:avLst>
              <a:gd name="adj1" fmla="val 25011"/>
              <a:gd name="adj2" fmla="val 49994"/>
              <a:gd name="adj3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3059113" y="3357563"/>
            <a:ext cx="3024187" cy="720725"/>
          </a:xfrm>
          <a:prstGeom prst="rect">
            <a:avLst/>
          </a:prstGeom>
          <a:solidFill>
            <a:srgbClr val="5CB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13"/>
          <p:cNvSpPr>
            <a:spLocks noChangeArrowheads="1"/>
          </p:cNvSpPr>
          <p:nvPr/>
        </p:nvSpPr>
        <p:spPr bwMode="auto">
          <a:xfrm>
            <a:off x="2916238" y="2133600"/>
            <a:ext cx="3313112" cy="1081088"/>
          </a:xfrm>
          <a:prstGeom prst="ellipse">
            <a:avLst/>
          </a:prstGeom>
          <a:solidFill>
            <a:srgbClr val="5CB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Теоретические </a:t>
            </a:r>
          </a:p>
          <a:p>
            <a:pPr algn="ctr"/>
            <a:r>
              <a:rPr lang="ru-RU" sz="2400" b="1"/>
              <a:t>рассуждения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539750" y="2349500"/>
            <a:ext cx="1747838" cy="14732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/>
              <a:t>Тезис</a:t>
            </a:r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gray">
          <a:xfrm>
            <a:off x="6732588" y="2349500"/>
            <a:ext cx="1747837" cy="158432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/>
              <a:t>Вывод</a:t>
            </a:r>
          </a:p>
        </p:txBody>
      </p:sp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3492500" y="35004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2 примера</a:t>
            </a:r>
          </a:p>
        </p:txBody>
      </p:sp>
      <p:sp>
        <p:nvSpPr>
          <p:cNvPr id="23560" name="AutoShape 11"/>
          <p:cNvSpPr>
            <a:spLocks noChangeArrowheads="1"/>
          </p:cNvSpPr>
          <p:nvPr/>
        </p:nvSpPr>
        <p:spPr bwMode="auto">
          <a:xfrm>
            <a:off x="2411413" y="2924175"/>
            <a:ext cx="571500" cy="320675"/>
          </a:xfrm>
          <a:prstGeom prst="notchedRightArrow">
            <a:avLst>
              <a:gd name="adj1" fmla="val 50000"/>
              <a:gd name="adj2" fmla="val 44554"/>
            </a:avLst>
          </a:prstGeom>
          <a:solidFill>
            <a:srgbClr val="99CC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2"/>
          <p:cNvSpPr>
            <a:spLocks noChangeArrowheads="1"/>
          </p:cNvSpPr>
          <p:nvPr/>
        </p:nvSpPr>
        <p:spPr bwMode="auto">
          <a:xfrm>
            <a:off x="6084888" y="2924175"/>
            <a:ext cx="571500" cy="320675"/>
          </a:xfrm>
          <a:prstGeom prst="notchedRightArrow">
            <a:avLst>
              <a:gd name="adj1" fmla="val 50000"/>
              <a:gd name="adj2" fmla="val 44554"/>
            </a:avLst>
          </a:prstGeom>
          <a:solidFill>
            <a:srgbClr val="99CC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Вступление</a:t>
            </a:r>
          </a:p>
        </p:txBody>
      </p:sp>
      <p:sp>
        <p:nvSpPr>
          <p:cNvPr id="24578" name="Rectangle 1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Не знаете, с чего начать? Воспользуйтесь приёмом, предложенном в задании:</a:t>
            </a:r>
            <a:r>
              <a:rPr lang="ru-RU" sz="2400" smtClean="0">
                <a:latin typeface="Arial" charset="0"/>
              </a:rPr>
              <a:t> «</a:t>
            </a:r>
            <a:r>
              <a:rPr lang="ru-RU" sz="2400" b="1" smtClean="0">
                <a:latin typeface="Arial" charset="0"/>
              </a:rPr>
              <a:t>Начать сочинение Вы можете словами (</a:t>
            </a:r>
            <a:r>
              <a:rPr lang="ru-RU" sz="2400" b="1" u="sng" smtClean="0">
                <a:latin typeface="Arial" charset="0"/>
              </a:rPr>
              <a:t>автора</a:t>
            </a:r>
            <a:r>
              <a:rPr lang="ru-RU" sz="2400" b="1" smtClean="0">
                <a:latin typeface="Arial" charset="0"/>
              </a:rPr>
              <a:t>)</a:t>
            </a:r>
            <a:r>
              <a:rPr lang="ru-RU" sz="2400" smtClean="0">
                <a:latin typeface="Arial" charset="0"/>
              </a:rPr>
              <a:t>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Начало предложения может быть таким: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Я (полностью) согласен с …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Не могу не согласиться с …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Я разделяю точку зрения …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Я поддерживаю мнение 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         </a:t>
            </a:r>
            <a:r>
              <a:rPr lang="ru-RU" sz="2400" b="1" smtClean="0">
                <a:latin typeface="Arial" charset="0"/>
              </a:rPr>
              <a:t>Используйте глаголы: (Автор) </a:t>
            </a: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считает, утверждает, писал, убеждает нас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b="1" smtClean="0">
                <a:latin typeface="Arial" charset="0"/>
              </a:rPr>
              <a:t>вводные конструкции: </a:t>
            </a: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По мнению…, По словам…</a:t>
            </a:r>
            <a:r>
              <a:rPr lang="ru-RU" sz="240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  <p:pic>
        <p:nvPicPr>
          <p:cNvPr id="24579" name="Picture 4" descr="Рисунок1y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12573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Переход к рассуждению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/>
              <a:t>    </a:t>
            </a:r>
            <a:r>
              <a:rPr lang="ru-RU" sz="2800" b="1" smtClean="0">
                <a:latin typeface="Arial" charset="0"/>
              </a:rPr>
              <a:t>Связать вступление с основной частью можно с помощью таких речевых клише:</a:t>
            </a:r>
            <a:r>
              <a:rPr lang="ru-RU" smtClean="0"/>
              <a:t>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ru-RU" smtClean="0"/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Попробуем разобраться в смысле этих слов.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Я согласен с этим высказыванием.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Как можно понять это высказывание?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Попробуем объяснить данное утверждение.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Это высказывание я понимаю так.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smtClean="0">
                <a:solidFill>
                  <a:srgbClr val="00CC00"/>
                </a:solidFill>
                <a:latin typeface="Arial" charset="0"/>
              </a:rPr>
              <a:t>Что имел в виду писатель (учёный)?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sz="2800" smtClean="0">
              <a:solidFill>
                <a:srgbClr val="00CC00"/>
              </a:solidFill>
              <a:latin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sz="2800" smtClean="0">
              <a:latin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Основная часть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mtClean="0">
                <a:latin typeface="Arial" charset="0"/>
              </a:rPr>
              <a:t>В основной части нужно </a:t>
            </a:r>
          </a:p>
          <a:p>
            <a:r>
              <a:rPr lang="ru-RU" smtClean="0">
                <a:solidFill>
                  <a:srgbClr val="00CC00"/>
                </a:solidFill>
                <a:latin typeface="Arial" charset="0"/>
              </a:rPr>
              <a:t>объяснить</a:t>
            </a:r>
            <a:r>
              <a:rPr lang="ru-RU" smtClean="0">
                <a:latin typeface="Arial" charset="0"/>
              </a:rPr>
              <a:t>, как вы понимаете слова автора цитаты</a:t>
            </a:r>
          </a:p>
          <a:p>
            <a:r>
              <a:rPr lang="ru-RU" smtClean="0">
                <a:solidFill>
                  <a:srgbClr val="00CC00"/>
                </a:solidFill>
                <a:latin typeface="Arial" charset="0"/>
              </a:rPr>
              <a:t>привести примеры</a:t>
            </a:r>
            <a:r>
              <a:rPr lang="ru-RU" smtClean="0">
                <a:latin typeface="Arial" charset="0"/>
              </a:rPr>
              <a:t>, соответствующие теоретическому рассуждению и иллюстрирующие языковые явления</a:t>
            </a:r>
          </a:p>
          <a:p>
            <a:endParaRPr lang="ru-RU" smtClean="0"/>
          </a:p>
        </p:txBody>
      </p:sp>
      <p:pic>
        <p:nvPicPr>
          <p:cNvPr id="26627" name="Picture 5" descr="C:\Users\user\Pictures\забавные 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92150"/>
            <a:ext cx="1676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Примеры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необходимо привести 2 примера; </a:t>
            </a:r>
          </a:p>
          <a:p>
            <a:r>
              <a:rPr lang="ru-RU" smtClean="0">
                <a:latin typeface="Arial" charset="0"/>
              </a:rPr>
              <a:t>примеры должны быть из указанного текста;</a:t>
            </a:r>
          </a:p>
          <a:p>
            <a:r>
              <a:rPr lang="ru-RU" smtClean="0">
                <a:latin typeface="Arial" charset="0"/>
              </a:rPr>
              <a:t>примеры должны соответствовать рассуждению на теоретическом уровне;</a:t>
            </a:r>
          </a:p>
          <a:p>
            <a:r>
              <a:rPr lang="ru-RU" smtClean="0">
                <a:latin typeface="Arial" charset="0"/>
              </a:rPr>
              <a:t>необходимо указать роль примеров в тексте</a:t>
            </a:r>
          </a:p>
        </p:txBody>
      </p:sp>
      <p:pic>
        <p:nvPicPr>
          <p:cNvPr id="27651" name="Picture 4" descr="вот т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797425"/>
            <a:ext cx="187801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Включение примеров</a:t>
            </a:r>
            <a:r>
              <a:rPr lang="ru-RU" smtClean="0"/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Чтобы подтвердить сказанное, обратимся к … предложению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Проиллюстрировать это языковое явление  можно на примере … предложения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Пример этого языкового явления можно найти в предложении ...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Справедливость этого вывода можно доказать на примере … предложения.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В подтверждение приведу пример из … предложения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Рассмотрим … предложение.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Подтвердить данный аргумент  можно примером из …. предложения текста.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Предложение … подтверждает мысль о том, что … . </a:t>
            </a:r>
          </a:p>
          <a:p>
            <a:pPr>
              <a:lnSpc>
                <a:spcPct val="80000"/>
              </a:lnSpc>
            </a:pPr>
            <a:endParaRPr lang="ru-RU" sz="2000" smtClean="0">
              <a:latin typeface="Arial" charset="0"/>
            </a:endParaRPr>
          </a:p>
        </p:txBody>
      </p:sp>
      <p:pic>
        <p:nvPicPr>
          <p:cNvPr id="28675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329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009900"/>
                </a:solidFill>
                <a:latin typeface="Arial" charset="0"/>
              </a:rPr>
              <a:t>     Заключение (вывод)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Заключение так же, как и вступление, не должно превышать по объёму основную часть сочинения.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Задача заключения — подвести итог, обобщить сказанное.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Вывод должен быть логически связан с предыдущим изложением и  не должен противоречить по смыслу тезису и аргументам.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Начать заключение можно вводными словами </a:t>
            </a:r>
            <a:r>
              <a:rPr lang="ru-RU" sz="2400" b="1" i="1" smtClean="0">
                <a:solidFill>
                  <a:srgbClr val="00CC00"/>
                </a:solidFill>
                <a:latin typeface="Arial" charset="0"/>
              </a:rPr>
              <a:t>значит, итак, следовательно, таким образом</a:t>
            </a:r>
            <a:r>
              <a:rPr lang="ru-RU" sz="2400" smtClean="0">
                <a:latin typeface="Arial" charset="0"/>
              </a:rPr>
              <a:t> или клише </a:t>
            </a:r>
            <a:r>
              <a:rPr lang="ru-RU" sz="2400" b="1" i="1" smtClean="0">
                <a:solidFill>
                  <a:srgbClr val="00CC00"/>
                </a:solidFill>
                <a:latin typeface="Arial" charset="0"/>
              </a:rPr>
              <a:t>мы пришли к выводу, подводя итог, делая выводы из вышеизложенных доказательств</a:t>
            </a:r>
            <a:r>
              <a:rPr lang="ru-RU" sz="2400" smtClean="0">
                <a:latin typeface="Arial" charset="0"/>
              </a:rPr>
              <a:t>  и т.д.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9699" name="Рисунок 4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20688"/>
            <a:ext cx="1397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О почерке</a:t>
            </a:r>
            <a:r>
              <a:rPr lang="ru-RU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</a:t>
            </a:r>
            <a:r>
              <a:rPr lang="ru-RU" smtClean="0">
                <a:latin typeface="Arial" charset="0"/>
              </a:rPr>
              <a:t>Помните, что задания С1 (изложение) и С2 (сочинение) будут проверять эксперты. Поэтому старайтесь писать не только </a:t>
            </a:r>
            <a:r>
              <a:rPr lang="ru-RU" b="1" smtClean="0">
                <a:solidFill>
                  <a:srgbClr val="00CC00"/>
                </a:solidFill>
                <a:latin typeface="Arial" charset="0"/>
              </a:rPr>
              <a:t>ГРАМОТНО</a:t>
            </a:r>
            <a:r>
              <a:rPr lang="ru-RU" smtClean="0">
                <a:latin typeface="Arial" charset="0"/>
              </a:rPr>
              <a:t>, но и </a:t>
            </a:r>
            <a:r>
              <a:rPr lang="ru-RU" b="1" smtClean="0">
                <a:solidFill>
                  <a:srgbClr val="00CC00"/>
                </a:solidFill>
                <a:latin typeface="Arial" charset="0"/>
              </a:rPr>
              <a:t>АККУРАТНО, РАЗБОРЧИВО</a:t>
            </a:r>
            <a:r>
              <a:rPr lang="ru-RU" smtClean="0">
                <a:latin typeface="Arial" charset="0"/>
              </a:rPr>
              <a:t>, чтобы написанное можно было прочитать без труда.</a:t>
            </a:r>
          </a:p>
        </p:txBody>
      </p:sp>
      <p:pic>
        <p:nvPicPr>
          <p:cNvPr id="30723" name="Picture 4" descr="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84156">
            <a:off x="6877050" y="836613"/>
            <a:ext cx="1438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20</a:t>
            </a:r>
          </a:p>
        </p:txBody>
      </p:sp>
      <p:sp>
        <p:nvSpPr>
          <p:cNvPr id="31746" name="AutoShap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341438"/>
            <a:ext cx="7777162" cy="2663825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800" b="1" smtClean="0"/>
              <a:t>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0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000" b="1" smtClean="0">
                <a:latin typeface="Arial" charset="0"/>
              </a:rPr>
              <a:t>                       </a:t>
            </a:r>
            <a:r>
              <a:rPr lang="ru-RU" sz="2400" b="1" smtClean="0">
                <a:latin typeface="Arial" charset="0"/>
              </a:rPr>
              <a:t>Напишите сочинение-рассуждение, раскрывая смысл высказывания современного лингвиста Ираиды Ивановны Постниковой: «Способность слова связываться с другими словами проявляется в словосочетании».</a:t>
            </a:r>
            <a:br>
              <a:rPr lang="ru-RU" sz="2400" b="1" smtClean="0">
                <a:latin typeface="Arial" charset="0"/>
              </a:rPr>
            </a:br>
            <a:endParaRPr lang="ru-RU" sz="2400" smtClean="0"/>
          </a:p>
          <a:p>
            <a:pPr>
              <a:lnSpc>
                <a:spcPct val="80000"/>
              </a:lnSpc>
            </a:pPr>
            <a:endParaRPr lang="ru-RU" sz="800" smtClean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500" smtClean="0">
              <a:latin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088" y="42211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1. Находим </a:t>
            </a:r>
            <a:r>
              <a:rPr lang="ru-RU" sz="2400" b="1"/>
              <a:t>ключевые слова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7088" y="5013325"/>
            <a:ext cx="8066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                         2. Определяем </a:t>
            </a:r>
            <a:r>
              <a:rPr lang="ru-RU" sz="2400" b="1"/>
              <a:t>задачу</a:t>
            </a:r>
            <a:r>
              <a:rPr lang="ru-RU" sz="2000" b="1"/>
              <a:t>: </a:t>
            </a:r>
          </a:p>
          <a:p>
            <a:r>
              <a:rPr lang="ru-RU" sz="2000" b="1"/>
              <a:t>                                 </a:t>
            </a:r>
            <a:r>
              <a:rPr lang="ru-RU" sz="2400" b="1">
                <a:solidFill>
                  <a:srgbClr val="00CC00"/>
                </a:solidFill>
              </a:rPr>
              <a:t>рассказать о способах связи слов </a:t>
            </a:r>
          </a:p>
          <a:p>
            <a:r>
              <a:rPr lang="ru-RU" sz="2400" b="1">
                <a:solidFill>
                  <a:srgbClr val="00CC00"/>
                </a:solidFill>
              </a:rPr>
              <a:t>                           в словосочетании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708400" y="3789363"/>
            <a:ext cx="2519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403350" y="3500438"/>
            <a:ext cx="2952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435600" y="3213100"/>
            <a:ext cx="1944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3" descr="C:\Users\Anna\Desktop\фразеология\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65513">
            <a:off x="1042988" y="4797425"/>
            <a:ext cx="1295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j0413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2606">
            <a:off x="5364163" y="3860800"/>
            <a:ext cx="6254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 animBg="1"/>
      <p:bldP spid="31752" grpId="0" animBg="1"/>
      <p:bldP spid="317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Формулировка задания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 Unicode MS" pitchFamily="34" charset="-128"/>
              </a:rPr>
              <a:t>         </a:t>
            </a:r>
            <a:r>
              <a:rPr lang="ru-RU" sz="2400" b="1" smtClean="0">
                <a:latin typeface="Arial" charset="0"/>
              </a:rPr>
              <a:t>Напишите сочинение-рассуждение, раскрывая смысл высказывания (</a:t>
            </a:r>
            <a:r>
              <a:rPr lang="ru-RU" sz="2400" b="1" u="sng" smtClean="0">
                <a:solidFill>
                  <a:srgbClr val="00CC00"/>
                </a:solidFill>
                <a:latin typeface="Arial" charset="0"/>
              </a:rPr>
              <a:t>указан автор</a:t>
            </a:r>
            <a:r>
              <a:rPr lang="ru-RU" sz="2400" b="1" smtClean="0">
                <a:latin typeface="Arial" charset="0"/>
              </a:rPr>
              <a:t>): «(</a:t>
            </a:r>
            <a:r>
              <a:rPr lang="ru-RU" sz="2400" b="1" u="sng" smtClean="0">
                <a:solidFill>
                  <a:srgbClr val="00CC00"/>
                </a:solidFill>
                <a:latin typeface="Arial" charset="0"/>
              </a:rPr>
              <a:t>приведена цитата</a:t>
            </a:r>
            <a:r>
              <a:rPr lang="ru-RU" sz="2400" b="1" smtClean="0">
                <a:latin typeface="Arial" charset="0"/>
              </a:rPr>
              <a:t>)».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 Аргументируя свой ответ, приведите 2 (два) примера из прочитанного текста.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Приводя примеры, указывайте номера нужных предложений или применяйте цитирование.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Вы можете писать работу в научном или публицистическом стиле, раскрывая тему на лингвистическом материале. Начать сочинение Вы можете словами (</a:t>
            </a:r>
            <a:r>
              <a:rPr lang="ru-RU" sz="2400" b="1" u="sng" smtClean="0">
                <a:solidFill>
                  <a:srgbClr val="00CC00"/>
                </a:solidFill>
                <a:latin typeface="Arial" charset="0"/>
              </a:rPr>
              <a:t>автора</a:t>
            </a:r>
            <a:r>
              <a:rPr lang="ru-RU" sz="2400" b="1" smtClean="0">
                <a:latin typeface="Arial" charset="0"/>
              </a:rPr>
              <a:t>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 Объём сочинения должен составлять не менее 70 слов. Сочинение пишите аккуратно, разборчивым почерком.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3960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3. Вспоминаем </a:t>
            </a:r>
            <a:r>
              <a:rPr lang="ru-RU" sz="2800" b="1" smtClean="0">
                <a:latin typeface="Arial" charset="0"/>
              </a:rPr>
              <a:t>теорию</a:t>
            </a:r>
          </a:p>
          <a:p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Словосочетание</a:t>
            </a:r>
            <a:r>
              <a:rPr lang="ru-RU" sz="2400" b="1" smtClean="0">
                <a:latin typeface="Arial" charset="0"/>
              </a:rPr>
              <a:t> – это соединение двух и более самостоятельных слов, связанных между собой по смыслу и грамматически.</a:t>
            </a:r>
          </a:p>
          <a:p>
            <a:r>
              <a:rPr lang="ru-RU" sz="2400" b="1" smtClean="0">
                <a:latin typeface="Arial" charset="0"/>
              </a:rPr>
              <a:t>Словосочетания </a:t>
            </a: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сочинительные</a:t>
            </a:r>
            <a:r>
              <a:rPr lang="ru-RU" sz="2400" b="1" smtClean="0">
                <a:latin typeface="Arial" charset="0"/>
              </a:rPr>
              <a:t> и </a:t>
            </a:r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подчинительные</a:t>
            </a:r>
            <a:r>
              <a:rPr lang="ru-RU" sz="2400" b="1" smtClean="0">
                <a:latin typeface="Arial" charset="0"/>
              </a:rPr>
              <a:t>.</a:t>
            </a:r>
          </a:p>
          <a:p>
            <a:r>
              <a:rPr lang="ru-RU" sz="2400" b="1" smtClean="0">
                <a:solidFill>
                  <a:srgbClr val="00CC00"/>
                </a:solidFill>
                <a:latin typeface="Arial" charset="0"/>
              </a:rPr>
              <a:t>Способы выражения связи</a:t>
            </a:r>
            <a:r>
              <a:rPr lang="ru-RU" sz="2400" b="1" smtClean="0">
                <a:latin typeface="Arial" charset="0"/>
              </a:rPr>
              <a:t> между словами: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в подчинительных: окончания и предлоги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в сочинительных: союзы и интонация </a:t>
            </a:r>
          </a:p>
          <a:p>
            <a:pPr>
              <a:buFont typeface="Arial" charset="0"/>
              <a:buNone/>
            </a:pPr>
            <a:endParaRPr lang="ru-RU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400" b="1" smtClean="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3995738" y="4365625"/>
            <a:ext cx="338455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851275" y="4868863"/>
            <a:ext cx="302418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7675" y="5248275"/>
            <a:ext cx="794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4. Находим </a:t>
            </a:r>
            <a:r>
              <a:rPr lang="ru-RU" sz="2800" b="1"/>
              <a:t>примеры</a:t>
            </a:r>
            <a:r>
              <a:rPr lang="ru-RU" sz="2400" b="1"/>
              <a:t> в тексте</a:t>
            </a:r>
          </a:p>
        </p:txBody>
      </p:sp>
      <p:pic>
        <p:nvPicPr>
          <p:cNvPr id="2" name="Picture 2" descr="C:\Users\Anna\Desktop\фразеология\цвц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275748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 descr="C:\Users\Anna\Desktop\фразеология\АА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5536">
            <a:off x="6732588" y="4581525"/>
            <a:ext cx="14493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009900"/>
                </a:solidFill>
                <a:latin typeface="Arial" charset="0"/>
              </a:rPr>
              <a:t>   Образец сочинения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35183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          Современный лингвист Ираида Ивановна Постникова считает: «Способность слова связываться с другими словами проявляется в словосочетании». Попробуем разобраться в смысле этого высказывания.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          Для этого обратимся к первому предложению текста Альберта Лиханова. Все слова в нём, объединённые в словосочетания, связаны по смыслу и грамматически. В словосочетании «розовыми красками» связь между словами выражается окончанием –ыми зависимого прилагательного. А в словосочетании «плещется в соцветиях» зависимость существительного выражена не только окончанием –ях, но и предлогом «в».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          Таким образом, в словосочетании действительно проявляется «способность слова связываться с другими словами». </a:t>
            </a:r>
          </a:p>
        </p:txBody>
      </p:sp>
      <p:pic>
        <p:nvPicPr>
          <p:cNvPr id="33795" name="Picture 4" descr="c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0"/>
            <a:ext cx="18462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71563"/>
          </a:xfrm>
        </p:spPr>
        <p:txBody>
          <a:bodyPr/>
          <a:lstStyle/>
          <a:p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Задание</a:t>
            </a:r>
            <a:br>
              <a:rPr lang="ru-RU" sz="4000" b="1" smtClean="0">
                <a:solidFill>
                  <a:srgbClr val="009900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для самостоятельной работы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1628775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684213" y="3573463"/>
            <a:ext cx="7777162" cy="2447925"/>
          </a:xfrm>
          <a:prstGeom prst="verticalScroll">
            <a:avLst>
              <a:gd name="adj" fmla="val 12500"/>
            </a:avLst>
          </a:prstGeom>
          <a:solidFill>
            <a:srgbClr val="99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800" b="1">
                <a:latin typeface="Calibri" pitchFamily="34" charset="0"/>
              </a:rPr>
              <a:t>   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000" b="1"/>
              <a:t>                       </a:t>
            </a:r>
            <a:r>
              <a:rPr lang="ru-RU" sz="2000" b="1"/>
              <a:t>Напишите сочинение-рассуждение, раскрывая смысл высказывания современного лингвиста Ираиды Ивановны Постниковой: «Обладая и лексическим, и грамматическим значением, слово способно объединяться с другими словами, включаться в предложение».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/>
              <a:t/>
            </a:r>
            <a:br>
              <a:rPr lang="ru-RU" sz="2400" b="1"/>
            </a:br>
            <a:endParaRPr lang="ru-RU" sz="2400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</a:pPr>
            <a:endParaRPr lang="ru-RU" sz="500"/>
          </a:p>
        </p:txBody>
      </p:sp>
      <p:pic>
        <p:nvPicPr>
          <p:cNvPr id="34820" name="Picture 5" descr="img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557338"/>
            <a:ext cx="1633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7088" y="1989138"/>
            <a:ext cx="5995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Предыдущей цитате близко по содержанию другое высказывание того же автора из варианта № 13. </a:t>
            </a:r>
          </a:p>
          <a:p>
            <a:r>
              <a:rPr lang="ru-RU" sz="2000" b="1"/>
              <a:t>Поработайте с ним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012112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9900"/>
                </a:solidFill>
                <a:latin typeface="Arial" charset="0"/>
              </a:rPr>
              <a:t>Удачи на экзамене !</a:t>
            </a:r>
          </a:p>
        </p:txBody>
      </p:sp>
      <p:pic>
        <p:nvPicPr>
          <p:cNvPr id="36866" name="Picture 8" descr="C:\Documents and Settings\Svetlana.TESTCENTER\Мои документы\Мои рисунки\12.bmp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3933825"/>
            <a:ext cx="2263775" cy="2162175"/>
          </a:xfrm>
        </p:spPr>
      </p:pic>
      <p:pic>
        <p:nvPicPr>
          <p:cNvPr id="36867" name="Picture 5" descr="%D0%93%D0%98%D0%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18494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arg-5-50-tran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005263"/>
            <a:ext cx="11144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a_AHZ15wta20GFnLCscpKbV4r9u8lOSDke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549275"/>
            <a:ext cx="28813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Использованные материалы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smtClean="0">
                <a:latin typeface="Arial" charset="0"/>
              </a:rPr>
              <a:t>Русский язык. Теория. 5-9 кл.: учеб. для обще-образоват. учреждений / В. В. Бабайцева, Л. Д. Чеснокова. – М.: Дрофа, 2012. – 319с.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smtClean="0">
                <a:latin typeface="Arial" charset="0"/>
              </a:rPr>
              <a:t>ГИА 2013 Русский язык. Типовые экзаменационные варианты / Под ред. И. П. Цыбулько. – М.: Национальное образование, 2012. – 224с.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b="1" u="sng" smtClean="0">
                <a:latin typeface="Arial" charset="0"/>
                <a:hlinkClick r:id="rId2"/>
              </a:rPr>
              <a:t>http://www.fipi.ru</a:t>
            </a:r>
            <a:r>
              <a:rPr lang="ru-RU" sz="2000" u="sng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(Проект демоверсии КИМ ГИА - 9 2013 г.)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  <p:pic>
        <p:nvPicPr>
          <p:cNvPr id="35843" name="Picture 6" descr="0_235f6_9c989af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941888"/>
            <a:ext cx="1352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00"/>
                </a:solidFill>
                <a:latin typeface="Arial" charset="0"/>
              </a:rPr>
              <a:t>В каждом варианте КИМа будет своя тема сочинения – цитата умного человека (писателя, философа, учёного-языковеда).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6600"/>
                </a:solidFill>
                <a:latin typeface="Arial" charset="0"/>
              </a:rPr>
              <a:t>Чтобы понять её смысл, попробуйте найти </a:t>
            </a:r>
            <a:r>
              <a:rPr lang="ru-RU" b="1" u="sng" smtClean="0">
                <a:solidFill>
                  <a:srgbClr val="00CC00"/>
                </a:solidFill>
                <a:latin typeface="Arial" charset="0"/>
              </a:rPr>
              <a:t>ключевые слова</a:t>
            </a:r>
            <a:r>
              <a:rPr lang="ru-RU" b="1" smtClean="0">
                <a:solidFill>
                  <a:srgbClr val="006600"/>
                </a:solidFill>
                <a:latin typeface="Arial" charset="0"/>
              </a:rPr>
              <a:t>, несущие основную смысловую нагрузку,  – они  подскажут, о чём писать в сочинении.</a:t>
            </a:r>
          </a:p>
        </p:txBody>
      </p:sp>
      <p:pic>
        <p:nvPicPr>
          <p:cNvPr id="15363" name="Picture 2" descr="C:\Users\Anna\Desktop\фразеология\Вв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333375"/>
            <a:ext cx="1279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Arial" charset="0"/>
              </a:rPr>
              <a:t>           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1</a:t>
            </a:r>
          </a:p>
        </p:txBody>
      </p:sp>
      <p:pic>
        <p:nvPicPr>
          <p:cNvPr id="16386" name="Picture 3" descr="усп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1758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4"/>
          <p:cNvSpPr>
            <a:spLocks noChangeArrowheads="1"/>
          </p:cNvSpPr>
          <p:nvPr/>
        </p:nvSpPr>
        <p:spPr bwMode="auto">
          <a:xfrm flipV="1">
            <a:off x="3492500" y="3500438"/>
            <a:ext cx="5040313" cy="2808287"/>
          </a:xfrm>
          <a:prstGeom prst="wedgeRoundRectCallout">
            <a:avLst>
              <a:gd name="adj1" fmla="val -69972"/>
              <a:gd name="adj2" fmla="val 85667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635375" y="3716338"/>
            <a:ext cx="48244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</a:t>
            </a:r>
            <a:r>
              <a:rPr lang="ru-RU" sz="2400" b="1"/>
              <a:t>«В языке есть… слова. В языке есть… грамматика. Это – те способы, которыми язык пользуется, чтобы строить предложения». </a:t>
            </a:r>
            <a:br>
              <a:rPr lang="ru-RU" sz="2400" b="1"/>
            </a:br>
            <a:r>
              <a:rPr lang="ru-RU" sz="2000" b="1"/>
              <a:t>                   </a:t>
            </a:r>
            <a:r>
              <a:rPr lang="ru-RU" b="1" i="1"/>
              <a:t>(Лев Васильевич Успенский)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6588125" y="4149725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5795963" y="4508500"/>
            <a:ext cx="1800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6659563" y="5229225"/>
            <a:ext cx="1225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2" name="Рисунок 11" descr="0_5e578_b443355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33375"/>
            <a:ext cx="6207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и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933825"/>
            <a:ext cx="21431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708400" y="5589588"/>
            <a:ext cx="20875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8" grpId="0" animBg="1"/>
      <p:bldP spid="7680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6600"/>
                </a:solidFill>
                <a:latin typeface="Arial" charset="0"/>
              </a:rPr>
              <a:t>               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8</a:t>
            </a:r>
          </a:p>
        </p:txBody>
      </p:sp>
      <p:sp>
        <p:nvSpPr>
          <p:cNvPr id="17410" name="AutoShape 4"/>
          <p:cNvSpPr>
            <a:spLocks noChangeArrowheads="1"/>
          </p:cNvSpPr>
          <p:nvPr/>
        </p:nvSpPr>
        <p:spPr bwMode="auto">
          <a:xfrm flipV="1">
            <a:off x="611188" y="1484313"/>
            <a:ext cx="5905500" cy="3024187"/>
          </a:xfrm>
          <a:prstGeom prst="wedgeRoundRectCallout">
            <a:avLst>
              <a:gd name="adj1" fmla="val 48870"/>
              <a:gd name="adj2" fmla="val -68218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55451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</a:t>
            </a:r>
            <a:r>
              <a:rPr lang="ru-RU" sz="2400" b="1"/>
              <a:t>«К оценке достоинств речи мы должны подходить с вопросом: насколько же удачно отобраны из языка и использованы для выражения мыслей и чувств различные языковые единицы?».</a:t>
            </a:r>
            <a:br>
              <a:rPr lang="ru-RU" sz="2400" b="1"/>
            </a:br>
            <a:r>
              <a:rPr lang="ru-RU" sz="2000" b="1"/>
              <a:t>                            </a:t>
            </a:r>
            <a:r>
              <a:rPr lang="ru-RU" sz="2000" i="1"/>
              <a:t>(</a:t>
            </a:r>
            <a:r>
              <a:rPr lang="ru-RU" b="1" i="1"/>
              <a:t>Борис Николаевич Головин)</a:t>
            </a:r>
            <a:r>
              <a:rPr lang="ru-RU"/>
              <a:t> </a:t>
            </a:r>
          </a:p>
        </p:txBody>
      </p:sp>
      <p:pic>
        <p:nvPicPr>
          <p:cNvPr id="17412" name="Picture 6" descr="голов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644900"/>
            <a:ext cx="1811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827088" y="3573463"/>
            <a:ext cx="44656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627313" y="3933825"/>
            <a:ext cx="2952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4427538" y="3213100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6" name="Рисунок 11" descr="0_5e578_b443355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6" descr="0_6d238_aaa22742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581525"/>
            <a:ext cx="19288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2" grpId="0" animBg="1"/>
      <p:bldP spid="778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006600"/>
                </a:solidFill>
                <a:latin typeface="Arial" charset="0"/>
              </a:rPr>
              <a:t>    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16</a:t>
            </a:r>
          </a:p>
        </p:txBody>
      </p:sp>
      <p:sp>
        <p:nvSpPr>
          <p:cNvPr id="18434" name="AutoShape 7"/>
          <p:cNvSpPr>
            <a:spLocks noChangeArrowheads="1"/>
          </p:cNvSpPr>
          <p:nvPr/>
        </p:nvSpPr>
        <p:spPr bwMode="auto">
          <a:xfrm flipV="1">
            <a:off x="1403350" y="2997200"/>
            <a:ext cx="7054850" cy="2952750"/>
          </a:xfrm>
          <a:prstGeom prst="wedgeRoundRectCallout">
            <a:avLst>
              <a:gd name="adj1" fmla="val -1264"/>
              <a:gd name="adj2" fmla="val 80750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692275" y="3141663"/>
            <a:ext cx="6553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</a:t>
            </a:r>
            <a:r>
              <a:rPr lang="ru-RU" sz="2400" b="1"/>
              <a:t>«Пунктуационные знаки имеют своё определённое назначение в письменной речи. Как и каждая нота, пунктуационный знак имеет своё определённое место в системе письма, имеет свой неповторимый «характер».</a:t>
            </a:r>
            <a:r>
              <a:rPr lang="ru-RU" sz="2000" b="1"/>
              <a:t> </a:t>
            </a:r>
            <a:br>
              <a:rPr lang="ru-RU" sz="2000" b="1"/>
            </a:br>
            <a:r>
              <a:rPr lang="ru-RU" sz="2000" b="1"/>
              <a:t>                                         </a:t>
            </a:r>
            <a:r>
              <a:rPr lang="ru-RU" b="1" i="1"/>
              <a:t>(Светлана Ивановна Львова)</a:t>
            </a:r>
          </a:p>
        </p:txBody>
      </p:sp>
      <p:pic>
        <p:nvPicPr>
          <p:cNvPr id="18436" name="Picture 9" descr="львова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6921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268538" y="3573463"/>
            <a:ext cx="3455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067175" y="3933825"/>
            <a:ext cx="17287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588125" y="4652963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0" name="Picture 11" descr="Рисунок1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989138"/>
            <a:ext cx="595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5" descr="hf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557338"/>
            <a:ext cx="84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4" descr="ew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57563"/>
            <a:ext cx="8588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Рисунок1g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2205038"/>
            <a:ext cx="473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1" descr="0_5e578_b443355_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1" grpId="0" animBg="1"/>
      <p:bldP spid="204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Arial" charset="0"/>
              </a:rPr>
              <a:t>            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28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 flipV="1">
            <a:off x="1116013" y="3213100"/>
            <a:ext cx="7199312" cy="2663825"/>
          </a:xfrm>
          <a:prstGeom prst="wedgeRoundRectCallout">
            <a:avLst>
              <a:gd name="adj1" fmla="val -39176"/>
              <a:gd name="adj2" fmla="val 65134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31913" y="3429000"/>
            <a:ext cx="6985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</a:t>
            </a:r>
            <a:r>
              <a:rPr lang="ru-RU" sz="2400" b="1"/>
              <a:t>«Язык подобен многоэтажному зданию. Его этажи – единицы: звук, морфема, слово, словосочетание, предложение… И каждая из них занимает своё место в системе, каждая выполняет свою работу».</a:t>
            </a:r>
            <a:br>
              <a:rPr lang="ru-RU" sz="2400" b="1"/>
            </a:br>
            <a:r>
              <a:rPr lang="ru-RU" sz="2400" b="1"/>
              <a:t>                                       </a:t>
            </a:r>
            <a:r>
              <a:rPr lang="ru-RU" b="1" i="1"/>
              <a:t>(Михаил Викторович Панов)</a:t>
            </a:r>
          </a:p>
        </p:txBody>
      </p:sp>
      <p:pic>
        <p:nvPicPr>
          <p:cNvPr id="19460" name="Picture 6" descr="п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549275"/>
            <a:ext cx="2173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3276600" y="4221163"/>
            <a:ext cx="13668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5795963" y="5300663"/>
            <a:ext cx="1944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3995738" y="5300663"/>
            <a:ext cx="1800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4" name="Рисунок 11" descr="0_5e578_b443355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41287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773238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341438"/>
            <a:ext cx="129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70021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31</a:t>
            </a:r>
          </a:p>
        </p:txBody>
      </p:sp>
      <p:sp>
        <p:nvSpPr>
          <p:cNvPr id="20482" name="AutoShape 4"/>
          <p:cNvSpPr>
            <a:spLocks noChangeArrowheads="1"/>
          </p:cNvSpPr>
          <p:nvPr/>
        </p:nvSpPr>
        <p:spPr bwMode="auto">
          <a:xfrm flipV="1">
            <a:off x="2987675" y="2276475"/>
            <a:ext cx="5327650" cy="2232025"/>
          </a:xfrm>
          <a:prstGeom prst="wedgeRoundRectCallout">
            <a:avLst>
              <a:gd name="adj1" fmla="val -57630"/>
              <a:gd name="adj2" fmla="val -75537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348038" y="2708275"/>
            <a:ext cx="4824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 </a:t>
            </a:r>
            <a:r>
              <a:rPr lang="ru-RU" sz="2400" b="1"/>
              <a:t>«Язык – это то, благодаря чему, с помощью чего мы выражаем себя и вещи».</a:t>
            </a:r>
            <a:br>
              <a:rPr lang="ru-RU" sz="2400" b="1"/>
            </a:br>
            <a:r>
              <a:rPr lang="ru-RU" sz="2400" b="1"/>
              <a:t>                                     </a:t>
            </a:r>
            <a:r>
              <a:rPr lang="ru-RU" b="1" i="1"/>
              <a:t>(Поль Рикёр)</a:t>
            </a:r>
            <a:r>
              <a:rPr lang="ru-RU"/>
              <a:t> </a:t>
            </a:r>
          </a:p>
        </p:txBody>
      </p:sp>
      <p:pic>
        <p:nvPicPr>
          <p:cNvPr id="20484" name="Picture 6" descr="рик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44900"/>
            <a:ext cx="16240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51275" y="3141663"/>
            <a:ext cx="865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419475" y="3860800"/>
            <a:ext cx="352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Рисунок 11" descr="0_5e578_b443355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04813"/>
            <a:ext cx="6207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onf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652963"/>
            <a:ext cx="295116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кар смай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4049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6у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52738"/>
            <a:ext cx="850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16"/>
          <p:cNvSpPr>
            <a:spLocks noChangeArrowheads="1"/>
          </p:cNvSpPr>
          <p:nvPr/>
        </p:nvSpPr>
        <p:spPr bwMode="auto">
          <a:xfrm>
            <a:off x="1979613" y="3213100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23</a:t>
            </a:r>
          </a:p>
        </p:txBody>
      </p:sp>
      <p:sp>
        <p:nvSpPr>
          <p:cNvPr id="21507" name="AutoShape 17"/>
          <p:cNvSpPr>
            <a:spLocks noChangeArrowheads="1"/>
          </p:cNvSpPr>
          <p:nvPr/>
        </p:nvSpPr>
        <p:spPr bwMode="auto">
          <a:xfrm>
            <a:off x="3276600" y="2565400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31</a:t>
            </a:r>
          </a:p>
        </p:txBody>
      </p:sp>
      <p:sp>
        <p:nvSpPr>
          <p:cNvPr id="21508" name="AutoShape 18"/>
          <p:cNvSpPr>
            <a:spLocks noChangeArrowheads="1"/>
          </p:cNvSpPr>
          <p:nvPr/>
        </p:nvSpPr>
        <p:spPr bwMode="auto">
          <a:xfrm>
            <a:off x="3276600" y="3284538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33</a:t>
            </a:r>
          </a:p>
        </p:txBody>
      </p:sp>
      <p:sp>
        <p:nvSpPr>
          <p:cNvPr id="21509" name="AutoShape 19"/>
          <p:cNvSpPr>
            <a:spLocks noChangeArrowheads="1"/>
          </p:cNvSpPr>
          <p:nvPr/>
        </p:nvSpPr>
        <p:spPr bwMode="auto">
          <a:xfrm>
            <a:off x="684213" y="3213100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17</a:t>
            </a:r>
          </a:p>
        </p:txBody>
      </p:sp>
      <p:sp>
        <p:nvSpPr>
          <p:cNvPr id="21510" name="AutoShape 20"/>
          <p:cNvSpPr>
            <a:spLocks noChangeArrowheads="1"/>
          </p:cNvSpPr>
          <p:nvPr/>
        </p:nvSpPr>
        <p:spPr bwMode="auto">
          <a:xfrm>
            <a:off x="684213" y="2492375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1511" name="AutoShape 21"/>
          <p:cNvSpPr>
            <a:spLocks noChangeArrowheads="1"/>
          </p:cNvSpPr>
          <p:nvPr/>
        </p:nvSpPr>
        <p:spPr bwMode="auto">
          <a:xfrm>
            <a:off x="1331913" y="2852738"/>
            <a:ext cx="865187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21512" name="AutoShape 22"/>
          <p:cNvSpPr>
            <a:spLocks noChangeArrowheads="1"/>
          </p:cNvSpPr>
          <p:nvPr/>
        </p:nvSpPr>
        <p:spPr bwMode="auto">
          <a:xfrm>
            <a:off x="1331913" y="2133600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21513" name="AutoShape 23"/>
          <p:cNvSpPr>
            <a:spLocks noChangeArrowheads="1"/>
          </p:cNvSpPr>
          <p:nvPr/>
        </p:nvSpPr>
        <p:spPr bwMode="auto">
          <a:xfrm>
            <a:off x="1331913" y="3573463"/>
            <a:ext cx="865187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21</a:t>
            </a:r>
          </a:p>
        </p:txBody>
      </p:sp>
      <p:sp>
        <p:nvSpPr>
          <p:cNvPr id="21514" name="AutoShape 25"/>
          <p:cNvSpPr>
            <a:spLocks noChangeArrowheads="1"/>
          </p:cNvSpPr>
          <p:nvPr/>
        </p:nvSpPr>
        <p:spPr bwMode="auto">
          <a:xfrm>
            <a:off x="1979613" y="2492375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22</a:t>
            </a:r>
          </a:p>
        </p:txBody>
      </p:sp>
      <p:sp>
        <p:nvSpPr>
          <p:cNvPr id="21515" name="AutoShape 26"/>
          <p:cNvSpPr>
            <a:spLocks noChangeArrowheads="1"/>
          </p:cNvSpPr>
          <p:nvPr/>
        </p:nvSpPr>
        <p:spPr bwMode="auto">
          <a:xfrm>
            <a:off x="2627313" y="3644900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35</a:t>
            </a:r>
          </a:p>
        </p:txBody>
      </p:sp>
      <p:sp>
        <p:nvSpPr>
          <p:cNvPr id="21516" name="AutoShape 27"/>
          <p:cNvSpPr>
            <a:spLocks noChangeArrowheads="1"/>
          </p:cNvSpPr>
          <p:nvPr/>
        </p:nvSpPr>
        <p:spPr bwMode="auto">
          <a:xfrm>
            <a:off x="2627313" y="2133600"/>
            <a:ext cx="865187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26</a:t>
            </a:r>
          </a:p>
        </p:txBody>
      </p:sp>
      <p:sp>
        <p:nvSpPr>
          <p:cNvPr id="21517" name="Text Box 32"/>
          <p:cNvSpPr txBox="1">
            <a:spLocks noChangeArrowheads="1"/>
          </p:cNvSpPr>
          <p:nvPr/>
        </p:nvSpPr>
        <p:spPr bwMode="auto">
          <a:xfrm>
            <a:off x="2916238" y="2997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29</a:t>
            </a:r>
          </a:p>
        </p:txBody>
      </p:sp>
      <p:sp>
        <p:nvSpPr>
          <p:cNvPr id="21518" name="Rectangle 18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8064500" cy="1498600"/>
          </a:xfrm>
        </p:spPr>
        <p:txBody>
          <a:bodyPr/>
          <a:lstStyle/>
          <a:p>
            <a:pPr algn="l"/>
            <a:r>
              <a:rPr lang="ru-RU" sz="2400" b="1" smtClean="0">
                <a:latin typeface="Arial" charset="0"/>
              </a:rPr>
              <a:t>    </a:t>
            </a:r>
            <a:r>
              <a:rPr lang="ru-RU" sz="2400" b="1" smtClean="0">
                <a:solidFill>
                  <a:srgbClr val="006600"/>
                </a:solidFill>
                <a:latin typeface="Arial" charset="0"/>
              </a:rPr>
              <a:t>Некоторые темы объединены общим смыслом, поэтому их можно классифицировать, объединить в </a:t>
            </a:r>
            <a:r>
              <a:rPr lang="ru-RU" sz="2400" b="1" u="sng" smtClean="0">
                <a:solidFill>
                  <a:srgbClr val="00CC00"/>
                </a:solidFill>
                <a:latin typeface="Arial" charset="0"/>
              </a:rPr>
              <a:t>тематические блоки</a:t>
            </a:r>
            <a:r>
              <a:rPr lang="ru-RU" sz="2400" b="1" smtClean="0">
                <a:solidFill>
                  <a:srgbClr val="006600"/>
                </a:solidFill>
                <a:latin typeface="Arial" charset="0"/>
              </a:rPr>
              <a:t>. Например:</a:t>
            </a:r>
          </a:p>
        </p:txBody>
      </p:sp>
      <p:sp>
        <p:nvSpPr>
          <p:cNvPr id="21519" name="AutoShape 22"/>
          <p:cNvSpPr>
            <a:spLocks noChangeArrowheads="1"/>
          </p:cNvSpPr>
          <p:nvPr/>
        </p:nvSpPr>
        <p:spPr bwMode="auto">
          <a:xfrm>
            <a:off x="6372225" y="1844675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724525" y="2205038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8AF68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25</a:t>
            </a:r>
          </a:p>
        </p:txBody>
      </p:sp>
      <p:sp>
        <p:nvSpPr>
          <p:cNvPr id="21521" name="AutoShape 20"/>
          <p:cNvSpPr>
            <a:spLocks noChangeArrowheads="1"/>
          </p:cNvSpPr>
          <p:nvPr/>
        </p:nvSpPr>
        <p:spPr bwMode="auto">
          <a:xfrm>
            <a:off x="6372225" y="2565400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pic>
        <p:nvPicPr>
          <p:cNvPr id="21522" name="Picture 11" descr="6у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205038"/>
            <a:ext cx="850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AutoShape 21"/>
          <p:cNvSpPr>
            <a:spLocks noChangeArrowheads="1"/>
          </p:cNvSpPr>
          <p:nvPr/>
        </p:nvSpPr>
        <p:spPr bwMode="auto">
          <a:xfrm>
            <a:off x="7667625" y="1844675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30</a:t>
            </a:r>
          </a:p>
        </p:txBody>
      </p:sp>
      <p:sp>
        <p:nvSpPr>
          <p:cNvPr id="21524" name="AutoShape 19"/>
          <p:cNvSpPr>
            <a:spLocks noChangeArrowheads="1"/>
          </p:cNvSpPr>
          <p:nvPr/>
        </p:nvSpPr>
        <p:spPr bwMode="auto">
          <a:xfrm>
            <a:off x="7019925" y="1484313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</a:t>
            </a:r>
          </a:p>
        </p:txBody>
      </p:sp>
      <p:sp>
        <p:nvSpPr>
          <p:cNvPr id="21525" name="AutoShape 26"/>
          <p:cNvSpPr>
            <a:spLocks noChangeArrowheads="1"/>
          </p:cNvSpPr>
          <p:nvPr/>
        </p:nvSpPr>
        <p:spPr bwMode="auto">
          <a:xfrm>
            <a:off x="7667625" y="5516563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24</a:t>
            </a:r>
          </a:p>
        </p:txBody>
      </p:sp>
      <p:sp>
        <p:nvSpPr>
          <p:cNvPr id="21526" name="AutoShape 23"/>
          <p:cNvSpPr>
            <a:spLocks noChangeArrowheads="1"/>
          </p:cNvSpPr>
          <p:nvPr/>
        </p:nvSpPr>
        <p:spPr bwMode="auto">
          <a:xfrm>
            <a:off x="7667625" y="4797425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18</a:t>
            </a:r>
          </a:p>
        </p:txBody>
      </p:sp>
      <p:sp>
        <p:nvSpPr>
          <p:cNvPr id="21527" name="AutoShape 24"/>
          <p:cNvSpPr>
            <a:spLocks noChangeArrowheads="1"/>
          </p:cNvSpPr>
          <p:nvPr/>
        </p:nvSpPr>
        <p:spPr bwMode="auto">
          <a:xfrm>
            <a:off x="7019925" y="5157788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1528" name="AutoShape 28"/>
          <p:cNvSpPr>
            <a:spLocks noChangeArrowheads="1"/>
          </p:cNvSpPr>
          <p:nvPr/>
        </p:nvSpPr>
        <p:spPr bwMode="auto">
          <a:xfrm>
            <a:off x="7019925" y="4437063"/>
            <a:ext cx="865188" cy="719137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  <p:sp>
        <p:nvSpPr>
          <p:cNvPr id="21529" name="AutoShape 27"/>
          <p:cNvSpPr>
            <a:spLocks noChangeArrowheads="1"/>
          </p:cNvSpPr>
          <p:nvPr/>
        </p:nvSpPr>
        <p:spPr bwMode="auto">
          <a:xfrm>
            <a:off x="6372225" y="4797425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21530" name="AutoShape 25"/>
          <p:cNvSpPr>
            <a:spLocks noChangeArrowheads="1"/>
          </p:cNvSpPr>
          <p:nvPr/>
        </p:nvSpPr>
        <p:spPr bwMode="auto">
          <a:xfrm>
            <a:off x="7667625" y="4076700"/>
            <a:ext cx="865188" cy="719138"/>
          </a:xfrm>
          <a:prstGeom prst="hexagon">
            <a:avLst>
              <a:gd name="adj" fmla="val 30077"/>
              <a:gd name="vf" fmla="val 11547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12</a:t>
            </a:r>
          </a:p>
        </p:txBody>
      </p:sp>
      <p:sp>
        <p:nvSpPr>
          <p:cNvPr id="21531" name="Text Box 31"/>
          <p:cNvSpPr txBox="1">
            <a:spLocks noChangeArrowheads="1"/>
          </p:cNvSpPr>
          <p:nvPr/>
        </p:nvSpPr>
        <p:spPr bwMode="auto">
          <a:xfrm>
            <a:off x="611188" y="4365625"/>
            <a:ext cx="2828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CC00"/>
                </a:solidFill>
              </a:rPr>
              <a:t>Язык как средство познания действительности и выражения мыслей</a:t>
            </a:r>
          </a:p>
        </p:txBody>
      </p:sp>
      <p:sp>
        <p:nvSpPr>
          <p:cNvPr id="21532" name="Text Box 32"/>
          <p:cNvSpPr txBox="1">
            <a:spLocks noChangeArrowheads="1"/>
          </p:cNvSpPr>
          <p:nvPr/>
        </p:nvSpPr>
        <p:spPr bwMode="auto">
          <a:xfrm>
            <a:off x="3708400" y="5300663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CC00"/>
                </a:solidFill>
              </a:rPr>
              <a:t>Богатство и образность речи, точность слова</a:t>
            </a:r>
          </a:p>
        </p:txBody>
      </p:sp>
      <p:sp>
        <p:nvSpPr>
          <p:cNvPr id="21533" name="Text Box 33"/>
          <p:cNvSpPr txBox="1">
            <a:spLocks noChangeArrowheads="1"/>
          </p:cNvSpPr>
          <p:nvPr/>
        </p:nvSpPr>
        <p:spPr bwMode="auto">
          <a:xfrm>
            <a:off x="4572000" y="328453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CC00"/>
                </a:solidFill>
              </a:rPr>
              <a:t>Единство формы и содержания речи (лексика и грамматика)</a:t>
            </a:r>
          </a:p>
        </p:txBody>
      </p:sp>
      <p:sp>
        <p:nvSpPr>
          <p:cNvPr id="21534" name="Text Box 34"/>
          <p:cNvSpPr txBox="1">
            <a:spLocks noChangeArrowheads="1"/>
          </p:cNvSpPr>
          <p:nvPr/>
        </p:nvSpPr>
        <p:spPr bwMode="auto">
          <a:xfrm>
            <a:off x="7235825" y="23495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909</Words>
  <Application>Microsoft Office PowerPoint</Application>
  <PresentationFormat>Экран (4:3)</PresentationFormat>
  <Paragraphs>143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Arial Unicode MS</vt:lpstr>
      <vt:lpstr>Wingdings</vt:lpstr>
      <vt:lpstr>Тема Office</vt:lpstr>
      <vt:lpstr>Советы по написанию  сочинения  Часть С2</vt:lpstr>
      <vt:lpstr>Формулировка задания</vt:lpstr>
      <vt:lpstr>Слайд 3</vt:lpstr>
      <vt:lpstr>             Вариант 1</vt:lpstr>
      <vt:lpstr>                 Вариант 8</vt:lpstr>
      <vt:lpstr>      Вариант 16</vt:lpstr>
      <vt:lpstr>              Вариант 28</vt:lpstr>
      <vt:lpstr>  Вариант 31</vt:lpstr>
      <vt:lpstr>    Некоторые темы объединены общим смыслом, поэтому их можно классифицировать, объединить в тематические блоки. Например:</vt:lpstr>
      <vt:lpstr>Композиция  сочинения-рассуждения</vt:lpstr>
      <vt:lpstr>Слайд 11</vt:lpstr>
      <vt:lpstr>Вступление</vt:lpstr>
      <vt:lpstr>Переход к рассуждению</vt:lpstr>
      <vt:lpstr>Основная часть</vt:lpstr>
      <vt:lpstr>Примеры</vt:lpstr>
      <vt:lpstr>Включение примеров </vt:lpstr>
      <vt:lpstr>     Заключение (вывод)</vt:lpstr>
      <vt:lpstr>О почерке </vt:lpstr>
      <vt:lpstr>Вариант 20</vt:lpstr>
      <vt:lpstr>Слайд 20</vt:lpstr>
      <vt:lpstr>   Образец сочинения</vt:lpstr>
      <vt:lpstr>Задание для самостоятельной работы</vt:lpstr>
      <vt:lpstr>Удачи на экзамене !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предложения</dc:title>
  <dc:creator>Admin</dc:creator>
  <cp:lastModifiedBy>Татьяна</cp:lastModifiedBy>
  <cp:revision>57</cp:revision>
  <dcterms:created xsi:type="dcterms:W3CDTF">2011-12-24T06:36:21Z</dcterms:created>
  <dcterms:modified xsi:type="dcterms:W3CDTF">2012-10-26T10:54:03Z</dcterms:modified>
</cp:coreProperties>
</file>